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6" r:id="rId2"/>
    <p:sldId id="257" r:id="rId3"/>
    <p:sldId id="258" r:id="rId4"/>
    <p:sldId id="259" r:id="rId5"/>
    <p:sldId id="260" r:id="rId6"/>
    <p:sldId id="271" r:id="rId7"/>
    <p:sldId id="264" r:id="rId8"/>
    <p:sldId id="262"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85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7C869D-D86B-4980-8E35-C0942C478A0D}" type="datetimeFigureOut">
              <a:rPr lang="en-US" smtClean="0"/>
              <a:t>10/14/2015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5FA840-A4BE-40C4-94FC-875CBFD47327}" type="slidenum">
              <a:rPr lang="en-US" smtClean="0"/>
              <a:t>‹#›</a:t>
            </a:fld>
            <a:endParaRPr lang="en-US"/>
          </a:p>
        </p:txBody>
      </p:sp>
    </p:spTree>
    <p:extLst>
      <p:ext uri="{BB962C8B-B14F-4D97-AF65-F5344CB8AC3E}">
        <p14:creationId xmlns:p14="http://schemas.microsoft.com/office/powerpoint/2010/main" val="251928160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5C648F8-3519-4D3B-850E-273D7CFC6D5F}" type="slidenum">
              <a:rPr lang="en-US" altLang="en-US"/>
              <a:pPr/>
              <a:t>‹#›</a:t>
            </a:fld>
            <a:endParaRPr lang="en-US" altLang="en-US"/>
          </a:p>
        </p:txBody>
      </p:sp>
    </p:spTree>
    <p:extLst>
      <p:ext uri="{BB962C8B-B14F-4D97-AF65-F5344CB8AC3E}">
        <p14:creationId xmlns:p14="http://schemas.microsoft.com/office/powerpoint/2010/main" val="2184780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BDA6513-B7AB-4AB7-89DC-B14AEBBDDAEA}" type="slidenum">
              <a:rPr lang="en-US" altLang="en-US"/>
              <a:pPr/>
              <a:t>‹#›</a:t>
            </a:fld>
            <a:endParaRPr lang="en-US" altLang="en-US"/>
          </a:p>
        </p:txBody>
      </p:sp>
    </p:spTree>
    <p:extLst>
      <p:ext uri="{BB962C8B-B14F-4D97-AF65-F5344CB8AC3E}">
        <p14:creationId xmlns:p14="http://schemas.microsoft.com/office/powerpoint/2010/main" val="575222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C9A6192-FCDA-4804-8616-B0EC203DAD2B}" type="slidenum">
              <a:rPr lang="en-US" altLang="en-US"/>
              <a:pPr/>
              <a:t>‹#›</a:t>
            </a:fld>
            <a:endParaRPr lang="en-US" altLang="en-US"/>
          </a:p>
        </p:txBody>
      </p:sp>
    </p:spTree>
    <p:extLst>
      <p:ext uri="{BB962C8B-B14F-4D97-AF65-F5344CB8AC3E}">
        <p14:creationId xmlns:p14="http://schemas.microsoft.com/office/powerpoint/2010/main" val="3338015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9B4447E-05EB-40FE-BFC2-3FF8A8133F09}" type="slidenum">
              <a:rPr lang="en-US" altLang="en-US"/>
              <a:pPr/>
              <a:t>‹#›</a:t>
            </a:fld>
            <a:endParaRPr lang="en-US" altLang="en-US"/>
          </a:p>
        </p:txBody>
      </p:sp>
    </p:spTree>
    <p:extLst>
      <p:ext uri="{BB962C8B-B14F-4D97-AF65-F5344CB8AC3E}">
        <p14:creationId xmlns:p14="http://schemas.microsoft.com/office/powerpoint/2010/main" val="3970195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B53919A-9C9A-44A2-97B7-6E524FC6CC01}" type="slidenum">
              <a:rPr lang="en-US" altLang="en-US"/>
              <a:pPr/>
              <a:t>‹#›</a:t>
            </a:fld>
            <a:endParaRPr lang="en-US" altLang="en-US"/>
          </a:p>
        </p:txBody>
      </p:sp>
    </p:spTree>
    <p:extLst>
      <p:ext uri="{BB962C8B-B14F-4D97-AF65-F5344CB8AC3E}">
        <p14:creationId xmlns:p14="http://schemas.microsoft.com/office/powerpoint/2010/main" val="2907671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7C05964-775C-4371-A754-A8644A84038E}" type="slidenum">
              <a:rPr lang="en-US" altLang="en-US"/>
              <a:pPr/>
              <a:t>‹#›</a:t>
            </a:fld>
            <a:endParaRPr lang="en-US" altLang="en-US"/>
          </a:p>
        </p:txBody>
      </p:sp>
    </p:spTree>
    <p:extLst>
      <p:ext uri="{BB962C8B-B14F-4D97-AF65-F5344CB8AC3E}">
        <p14:creationId xmlns:p14="http://schemas.microsoft.com/office/powerpoint/2010/main" val="725408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CE269E61-3AAB-4CC7-B01B-487ECA77B9C7}" type="slidenum">
              <a:rPr lang="en-US" altLang="en-US"/>
              <a:pPr/>
              <a:t>‹#›</a:t>
            </a:fld>
            <a:endParaRPr lang="en-US" altLang="en-US"/>
          </a:p>
        </p:txBody>
      </p:sp>
    </p:spTree>
    <p:extLst>
      <p:ext uri="{BB962C8B-B14F-4D97-AF65-F5344CB8AC3E}">
        <p14:creationId xmlns:p14="http://schemas.microsoft.com/office/powerpoint/2010/main" val="3620660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DAF3C301-0309-47C7-9F22-BC6FD25C4C56}" type="slidenum">
              <a:rPr lang="en-US" altLang="en-US"/>
              <a:pPr/>
              <a:t>‹#›</a:t>
            </a:fld>
            <a:endParaRPr lang="en-US" altLang="en-US"/>
          </a:p>
        </p:txBody>
      </p:sp>
    </p:spTree>
    <p:extLst>
      <p:ext uri="{BB962C8B-B14F-4D97-AF65-F5344CB8AC3E}">
        <p14:creationId xmlns:p14="http://schemas.microsoft.com/office/powerpoint/2010/main" val="1435096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739C6A57-00A5-4C15-9EA1-5BBA7FE52AB0}" type="slidenum">
              <a:rPr lang="en-US" altLang="en-US"/>
              <a:pPr/>
              <a:t>‹#›</a:t>
            </a:fld>
            <a:endParaRPr lang="en-US" altLang="en-US"/>
          </a:p>
        </p:txBody>
      </p:sp>
    </p:spTree>
    <p:extLst>
      <p:ext uri="{BB962C8B-B14F-4D97-AF65-F5344CB8AC3E}">
        <p14:creationId xmlns:p14="http://schemas.microsoft.com/office/powerpoint/2010/main" val="4286396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C9C9775-F11B-4D9B-8F04-197D513428E5}" type="slidenum">
              <a:rPr lang="en-US" altLang="en-US"/>
              <a:pPr/>
              <a:t>‹#›</a:t>
            </a:fld>
            <a:endParaRPr lang="en-US" altLang="en-US"/>
          </a:p>
        </p:txBody>
      </p:sp>
    </p:spTree>
    <p:extLst>
      <p:ext uri="{BB962C8B-B14F-4D97-AF65-F5344CB8AC3E}">
        <p14:creationId xmlns:p14="http://schemas.microsoft.com/office/powerpoint/2010/main" val="3578211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A80A2DB-BE39-4CA2-9DBD-30F1C8904479}" type="slidenum">
              <a:rPr lang="en-US" altLang="en-US"/>
              <a:pPr/>
              <a:t>‹#›</a:t>
            </a:fld>
            <a:endParaRPr lang="en-US" altLang="en-US"/>
          </a:p>
        </p:txBody>
      </p:sp>
    </p:spTree>
    <p:extLst>
      <p:ext uri="{BB962C8B-B14F-4D97-AF65-F5344CB8AC3E}">
        <p14:creationId xmlns:p14="http://schemas.microsoft.com/office/powerpoint/2010/main" val="4224266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148067A0-CCAD-4D79-8A88-DAE0D5D1540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304800" y="457200"/>
            <a:ext cx="8915400" cy="1143000"/>
          </a:xfrm>
        </p:spPr>
        <p:txBody>
          <a:bodyPr/>
          <a:lstStyle/>
          <a:p>
            <a:pPr algn="l"/>
            <a:r>
              <a:rPr lang="en-US" altLang="en-US" sz="3600" dirty="0">
                <a:solidFill>
                  <a:schemeClr val="hlink"/>
                </a:solidFill>
              </a:rPr>
              <a:t>Me llamo ________ 	      </a:t>
            </a:r>
            <a:r>
              <a:rPr lang="en-US" altLang="en-US" sz="3600">
                <a:solidFill>
                  <a:schemeClr val="hlink"/>
                </a:solidFill>
              </a:rPr>
              <a:t>Clase </a:t>
            </a:r>
            <a:r>
              <a:rPr lang="en-US" altLang="en-US" sz="3600" smtClean="0">
                <a:solidFill>
                  <a:schemeClr val="hlink"/>
                </a:solidFill>
              </a:rPr>
              <a:t>602</a:t>
            </a:r>
            <a:r>
              <a:rPr lang="en-US" altLang="en-US" sz="3600" dirty="0">
                <a:solidFill>
                  <a:schemeClr val="hlink"/>
                </a:solidFill>
              </a:rPr>
              <a:t/>
            </a:r>
            <a:br>
              <a:rPr lang="en-US" altLang="en-US" sz="3600" dirty="0">
                <a:solidFill>
                  <a:schemeClr val="hlink"/>
                </a:solidFill>
              </a:rPr>
            </a:br>
            <a:r>
              <a:rPr lang="en-US" altLang="en-US" sz="3600" dirty="0">
                <a:solidFill>
                  <a:schemeClr val="hlink"/>
                </a:solidFill>
              </a:rPr>
              <a:t>La fecha es el </a:t>
            </a:r>
            <a:r>
              <a:rPr lang="en-US" altLang="en-US" sz="3600" dirty="0" smtClean="0">
                <a:solidFill>
                  <a:schemeClr val="hlink"/>
                </a:solidFill>
              </a:rPr>
              <a:t>15 </a:t>
            </a:r>
            <a:r>
              <a:rPr lang="en-US" altLang="en-US" sz="3600" dirty="0">
                <a:solidFill>
                  <a:schemeClr val="hlink"/>
                </a:solidFill>
              </a:rPr>
              <a:t>de </a:t>
            </a:r>
            <a:r>
              <a:rPr lang="en-US" altLang="en-US" sz="3600" dirty="0" err="1" smtClean="0">
                <a:solidFill>
                  <a:schemeClr val="hlink"/>
                </a:solidFill>
              </a:rPr>
              <a:t>octubre</a:t>
            </a:r>
            <a:r>
              <a:rPr lang="en-US" altLang="en-US" sz="3600" dirty="0" smtClean="0">
                <a:solidFill>
                  <a:schemeClr val="hlink"/>
                </a:solidFill>
              </a:rPr>
              <a:t> </a:t>
            </a:r>
            <a:r>
              <a:rPr lang="en-US" altLang="en-US" sz="3600" dirty="0">
                <a:solidFill>
                  <a:schemeClr val="hlink"/>
                </a:solidFill>
              </a:rPr>
              <a:t>del </a:t>
            </a:r>
            <a:r>
              <a:rPr lang="en-US" altLang="en-US" sz="3600" dirty="0" smtClean="0">
                <a:solidFill>
                  <a:schemeClr val="hlink"/>
                </a:solidFill>
              </a:rPr>
              <a:t>2015</a:t>
            </a:r>
            <a:endParaRPr lang="en-US" altLang="en-US" sz="3600" dirty="0">
              <a:solidFill>
                <a:schemeClr val="hlink"/>
              </a:solidFill>
            </a:endParaRPr>
          </a:p>
        </p:txBody>
      </p:sp>
      <p:sp>
        <p:nvSpPr>
          <p:cNvPr id="9" name="Rectangle 5"/>
          <p:cNvSpPr txBox="1">
            <a:spLocks noChangeArrowheads="1"/>
          </p:cNvSpPr>
          <p:nvPr/>
        </p:nvSpPr>
        <p:spPr bwMode="auto">
          <a:xfrm>
            <a:off x="0" y="1295400"/>
            <a:ext cx="91440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FontTx/>
              <a:buNone/>
            </a:pPr>
            <a:endParaRPr lang="es-ES_tradnl" altLang="en-US" kern="0" dirty="0" smtClean="0">
              <a:solidFill>
                <a:srgbClr val="FF0000"/>
              </a:solidFill>
            </a:endParaRPr>
          </a:p>
          <a:p>
            <a:pPr>
              <a:buFontTx/>
              <a:buNone/>
            </a:pPr>
            <a:r>
              <a:rPr lang="es-ES_tradnl" altLang="en-US" kern="0" dirty="0" smtClean="0">
                <a:solidFill>
                  <a:srgbClr val="FF0000"/>
                </a:solidFill>
              </a:rPr>
              <a:t>Propósito # 11: </a:t>
            </a:r>
            <a:r>
              <a:rPr lang="es-ES_tradnl" altLang="en-US" kern="0" dirty="0" smtClean="0"/>
              <a:t>¿Cómo es tu mejor amigo(a)?</a:t>
            </a:r>
          </a:p>
          <a:p>
            <a:pPr marL="0" indent="0">
              <a:buNone/>
            </a:pPr>
            <a:r>
              <a:rPr lang="es-ES_tradnl" altLang="en-US" sz="2800" i="1" kern="0" dirty="0" smtClean="0">
                <a:solidFill>
                  <a:srgbClr val="92D050"/>
                </a:solidFill>
              </a:rPr>
              <a:t>L.O. to describe </a:t>
            </a:r>
            <a:r>
              <a:rPr lang="es-ES_tradnl" altLang="en-US" sz="2800" i="1" kern="0" dirty="0" err="1" smtClean="0">
                <a:solidFill>
                  <a:srgbClr val="92D050"/>
                </a:solidFill>
              </a:rPr>
              <a:t>using</a:t>
            </a:r>
            <a:r>
              <a:rPr lang="es-ES_tradnl" altLang="en-US" sz="2800" i="1" kern="0" dirty="0" smtClean="0">
                <a:solidFill>
                  <a:srgbClr val="92D050"/>
                </a:solidFill>
              </a:rPr>
              <a:t> </a:t>
            </a:r>
            <a:r>
              <a:rPr lang="es-ES_tradnl" altLang="en-US" sz="2800" i="1" kern="0" dirty="0" err="1" smtClean="0">
                <a:solidFill>
                  <a:srgbClr val="92D050"/>
                </a:solidFill>
              </a:rPr>
              <a:t>adjectives</a:t>
            </a:r>
            <a:r>
              <a:rPr lang="es-ES_tradnl" altLang="en-US" sz="2800" i="1" kern="0" dirty="0" smtClean="0">
                <a:solidFill>
                  <a:srgbClr val="92D050"/>
                </a:solidFill>
              </a:rPr>
              <a:t> </a:t>
            </a:r>
            <a:r>
              <a:rPr lang="es-ES_tradnl" altLang="en-US" sz="2800" i="1" kern="0" dirty="0" err="1" smtClean="0">
                <a:solidFill>
                  <a:srgbClr val="92D050"/>
                </a:solidFill>
              </a:rPr>
              <a:t>with</a:t>
            </a:r>
            <a:r>
              <a:rPr lang="es-ES_tradnl" altLang="en-US" sz="2800" i="1" kern="0" dirty="0" smtClean="0">
                <a:solidFill>
                  <a:srgbClr val="92D050"/>
                </a:solidFill>
              </a:rPr>
              <a:t> </a:t>
            </a:r>
            <a:r>
              <a:rPr lang="es-ES_tradnl" altLang="en-US" sz="2800" i="1" kern="0" dirty="0" err="1" smtClean="0">
                <a:solidFill>
                  <a:srgbClr val="92D050"/>
                </a:solidFill>
              </a:rPr>
              <a:t>the</a:t>
            </a:r>
            <a:r>
              <a:rPr lang="es-ES_tradnl" altLang="en-US" sz="2800" i="1" kern="0" dirty="0" smtClean="0">
                <a:solidFill>
                  <a:srgbClr val="92D050"/>
                </a:solidFill>
              </a:rPr>
              <a:t> </a:t>
            </a:r>
            <a:r>
              <a:rPr lang="es-ES_tradnl" altLang="en-US" sz="2800" i="1" kern="0" dirty="0" err="1" smtClean="0">
                <a:solidFill>
                  <a:srgbClr val="92D050"/>
                </a:solidFill>
              </a:rPr>
              <a:t>correct</a:t>
            </a:r>
            <a:r>
              <a:rPr lang="es-ES_tradnl" altLang="en-US" sz="2800" i="1" kern="0" dirty="0" smtClean="0">
                <a:solidFill>
                  <a:srgbClr val="92D050"/>
                </a:solidFill>
              </a:rPr>
              <a:t> </a:t>
            </a:r>
            <a:r>
              <a:rPr lang="es-ES_tradnl" altLang="en-US" sz="2800" i="1" kern="0" dirty="0" err="1" smtClean="0">
                <a:solidFill>
                  <a:srgbClr val="92D050"/>
                </a:solidFill>
              </a:rPr>
              <a:t>gender</a:t>
            </a:r>
            <a:r>
              <a:rPr lang="es-ES_tradnl" altLang="en-US" sz="2800" i="1" kern="0" dirty="0" smtClean="0">
                <a:solidFill>
                  <a:srgbClr val="92D050"/>
                </a:solidFill>
              </a:rPr>
              <a:t> and </a:t>
            </a:r>
            <a:r>
              <a:rPr lang="es-ES_tradnl" altLang="en-US" sz="2800" i="1" kern="0" dirty="0" err="1" smtClean="0">
                <a:solidFill>
                  <a:srgbClr val="92D050"/>
                </a:solidFill>
              </a:rPr>
              <a:t>number</a:t>
            </a:r>
            <a:r>
              <a:rPr lang="es-ES_tradnl" altLang="en-US" sz="2800" i="1" kern="0" dirty="0" smtClean="0">
                <a:solidFill>
                  <a:srgbClr val="92D050"/>
                </a:solidFill>
              </a:rPr>
              <a:t>.</a:t>
            </a:r>
          </a:p>
          <a:p>
            <a:pPr>
              <a:buFontTx/>
              <a:buNone/>
            </a:pPr>
            <a:r>
              <a:rPr lang="es-ES_tradnl" altLang="en-US" kern="0" dirty="0" smtClean="0">
                <a:solidFill>
                  <a:srgbClr val="FF0000"/>
                </a:solidFill>
              </a:rPr>
              <a:t>Actividad Inicial:</a:t>
            </a:r>
          </a:p>
          <a:p>
            <a:r>
              <a:rPr lang="es-ES_tradnl" altLang="en-US" kern="0" dirty="0" err="1" smtClean="0"/>
              <a:t>What</a:t>
            </a:r>
            <a:r>
              <a:rPr lang="es-ES_tradnl" altLang="en-US" kern="0" dirty="0" smtClean="0"/>
              <a:t> 5 </a:t>
            </a:r>
            <a:r>
              <a:rPr lang="es-ES_tradnl" altLang="en-US" kern="0" dirty="0" err="1" smtClean="0"/>
              <a:t>Spanish</a:t>
            </a:r>
            <a:r>
              <a:rPr lang="es-ES_tradnl" altLang="en-US" kern="0" dirty="0" smtClean="0"/>
              <a:t> </a:t>
            </a:r>
            <a:r>
              <a:rPr lang="es-ES_tradnl" altLang="en-US" kern="0" dirty="0" err="1" smtClean="0"/>
              <a:t>adjectives</a:t>
            </a:r>
            <a:r>
              <a:rPr lang="es-ES_tradnl" altLang="en-US" kern="0" dirty="0" smtClean="0"/>
              <a:t> </a:t>
            </a:r>
            <a:r>
              <a:rPr lang="es-ES_tradnl" altLang="en-US" i="1" kern="0" dirty="0" smtClean="0"/>
              <a:t>(</a:t>
            </a:r>
            <a:r>
              <a:rPr lang="es-ES_tradnl" altLang="en-US" i="1" kern="0" dirty="0" err="1" smtClean="0"/>
              <a:t>describing</a:t>
            </a:r>
            <a:r>
              <a:rPr lang="es-ES_tradnl" altLang="en-US" i="1" kern="0" dirty="0" smtClean="0"/>
              <a:t> </a:t>
            </a:r>
            <a:r>
              <a:rPr lang="es-ES_tradnl" altLang="en-US" i="1" kern="0" dirty="0" err="1" smtClean="0"/>
              <a:t>words</a:t>
            </a:r>
            <a:r>
              <a:rPr lang="es-ES_tradnl" altLang="en-US" i="1" kern="0" dirty="0" smtClean="0"/>
              <a:t>)</a:t>
            </a:r>
            <a:r>
              <a:rPr lang="es-ES_tradnl" altLang="en-US" kern="0" dirty="0" smtClean="0"/>
              <a:t> </a:t>
            </a:r>
            <a:r>
              <a:rPr lang="es-ES_tradnl" altLang="en-US" kern="0" dirty="0" err="1" smtClean="0"/>
              <a:t>would</a:t>
            </a:r>
            <a:r>
              <a:rPr lang="es-ES_tradnl" altLang="en-US" kern="0" dirty="0" smtClean="0"/>
              <a:t> </a:t>
            </a:r>
            <a:r>
              <a:rPr lang="es-ES_tradnl" altLang="en-US" kern="0" dirty="0" err="1" smtClean="0"/>
              <a:t>you</a:t>
            </a:r>
            <a:r>
              <a:rPr lang="es-ES_tradnl" altLang="en-US" kern="0" dirty="0" smtClean="0"/>
              <a:t> use to describe </a:t>
            </a:r>
            <a:r>
              <a:rPr lang="es-ES_tradnl" altLang="en-US" kern="0" dirty="0" err="1" smtClean="0"/>
              <a:t>yourself</a:t>
            </a:r>
            <a:r>
              <a:rPr lang="es-ES_tradnl" altLang="en-US" kern="0" dirty="0" smtClean="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76200"/>
            <a:ext cx="7543800" cy="960438"/>
          </a:xfrm>
        </p:spPr>
        <p:txBody>
          <a:bodyPr/>
          <a:lstStyle/>
          <a:p>
            <a:r>
              <a:rPr lang="en-US" altLang="en-US">
                <a:solidFill>
                  <a:srgbClr val="FF0000"/>
                </a:solidFill>
              </a:rPr>
              <a:t>Vocabulario:</a:t>
            </a:r>
          </a:p>
        </p:txBody>
      </p:sp>
      <p:sp>
        <p:nvSpPr>
          <p:cNvPr id="4099" name="Rectangle 3"/>
          <p:cNvSpPr>
            <a:spLocks noGrp="1" noChangeArrowheads="1"/>
          </p:cNvSpPr>
          <p:nvPr>
            <p:ph type="body" idx="1"/>
          </p:nvPr>
        </p:nvSpPr>
        <p:spPr>
          <a:xfrm>
            <a:off x="304800" y="838200"/>
            <a:ext cx="8839200" cy="4411663"/>
          </a:xfrm>
        </p:spPr>
        <p:txBody>
          <a:bodyPr/>
          <a:lstStyle/>
          <a:p>
            <a:r>
              <a:rPr lang="en-US" altLang="en-US"/>
              <a:t>¿Cómo eres?		          </a:t>
            </a:r>
          </a:p>
          <a:p>
            <a:r>
              <a:rPr lang="en-US" altLang="en-US"/>
              <a:t>¿Cómo es…?</a:t>
            </a:r>
          </a:p>
          <a:p>
            <a:r>
              <a:rPr lang="en-US" altLang="en-US"/>
              <a:t>Soy _______.		</a:t>
            </a:r>
          </a:p>
          <a:p>
            <a:r>
              <a:rPr lang="en-US" altLang="en-US"/>
              <a:t>¿Quien es…?</a:t>
            </a:r>
          </a:p>
          <a:p>
            <a:r>
              <a:rPr lang="en-US" altLang="en-US"/>
              <a:t>… es …</a:t>
            </a:r>
          </a:p>
        </p:txBody>
      </p:sp>
      <p:sp>
        <p:nvSpPr>
          <p:cNvPr id="4100" name="Text Box 4"/>
          <p:cNvSpPr txBox="1">
            <a:spLocks noChangeArrowheads="1"/>
          </p:cNvSpPr>
          <p:nvPr/>
        </p:nvSpPr>
        <p:spPr bwMode="auto">
          <a:xfrm>
            <a:off x="3124200" y="914400"/>
            <a:ext cx="3057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What are you like?</a:t>
            </a:r>
          </a:p>
        </p:txBody>
      </p:sp>
      <p:sp>
        <p:nvSpPr>
          <p:cNvPr id="4101" name="Text Box 5"/>
          <p:cNvSpPr txBox="1">
            <a:spLocks noChangeArrowheads="1"/>
          </p:cNvSpPr>
          <p:nvPr/>
        </p:nvSpPr>
        <p:spPr bwMode="auto">
          <a:xfrm>
            <a:off x="3429000" y="2057400"/>
            <a:ext cx="2474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I am _______.</a:t>
            </a:r>
          </a:p>
        </p:txBody>
      </p:sp>
      <p:pic>
        <p:nvPicPr>
          <p:cNvPr id="410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 y="3657600"/>
            <a:ext cx="19431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8125" y="3657600"/>
            <a:ext cx="1878013"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3914775"/>
            <a:ext cx="2343150"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1363" y="2714625"/>
            <a:ext cx="1976437" cy="307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6" name="Line 10"/>
          <p:cNvSpPr>
            <a:spLocks noChangeShapeType="1"/>
          </p:cNvSpPr>
          <p:nvPr/>
        </p:nvSpPr>
        <p:spPr bwMode="auto">
          <a:xfrm>
            <a:off x="914400" y="60198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7" name="Line 11"/>
          <p:cNvSpPr>
            <a:spLocks noChangeShapeType="1"/>
          </p:cNvSpPr>
          <p:nvPr/>
        </p:nvSpPr>
        <p:spPr bwMode="auto">
          <a:xfrm>
            <a:off x="1600200" y="57912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8" name="Line 12"/>
          <p:cNvSpPr>
            <a:spLocks noChangeShapeType="1"/>
          </p:cNvSpPr>
          <p:nvPr/>
        </p:nvSpPr>
        <p:spPr bwMode="auto">
          <a:xfrm>
            <a:off x="3124200" y="62484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9" name="Line 13"/>
          <p:cNvSpPr>
            <a:spLocks noChangeShapeType="1"/>
          </p:cNvSpPr>
          <p:nvPr/>
        </p:nvSpPr>
        <p:spPr bwMode="auto">
          <a:xfrm>
            <a:off x="4191000" y="57912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0" name="Line 14"/>
          <p:cNvSpPr>
            <a:spLocks noChangeShapeType="1"/>
          </p:cNvSpPr>
          <p:nvPr/>
        </p:nvSpPr>
        <p:spPr bwMode="auto">
          <a:xfrm>
            <a:off x="5410200" y="57150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1" name="Line 15"/>
          <p:cNvSpPr>
            <a:spLocks noChangeShapeType="1"/>
          </p:cNvSpPr>
          <p:nvPr/>
        </p:nvSpPr>
        <p:spPr bwMode="auto">
          <a:xfrm>
            <a:off x="6553200" y="57150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2" name="Line 16"/>
          <p:cNvSpPr>
            <a:spLocks noChangeShapeType="1"/>
          </p:cNvSpPr>
          <p:nvPr/>
        </p:nvSpPr>
        <p:spPr bwMode="auto">
          <a:xfrm>
            <a:off x="7772400" y="51816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3" name="Line 17"/>
          <p:cNvSpPr>
            <a:spLocks noChangeShapeType="1"/>
          </p:cNvSpPr>
          <p:nvPr/>
        </p:nvSpPr>
        <p:spPr bwMode="auto">
          <a:xfrm>
            <a:off x="8382000" y="5486400"/>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4" name="Text Box 18"/>
          <p:cNvSpPr txBox="1">
            <a:spLocks noChangeArrowheads="1"/>
          </p:cNvSpPr>
          <p:nvPr/>
        </p:nvSpPr>
        <p:spPr bwMode="auto">
          <a:xfrm>
            <a:off x="533400" y="6324600"/>
            <a:ext cx="757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alto</a:t>
            </a:r>
          </a:p>
        </p:txBody>
      </p:sp>
      <p:sp>
        <p:nvSpPr>
          <p:cNvPr id="4115" name="Text Box 19"/>
          <p:cNvSpPr txBox="1">
            <a:spLocks noChangeArrowheads="1"/>
          </p:cNvSpPr>
          <p:nvPr/>
        </p:nvSpPr>
        <p:spPr bwMode="auto">
          <a:xfrm>
            <a:off x="1295400" y="6324600"/>
            <a:ext cx="844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baja</a:t>
            </a:r>
          </a:p>
        </p:txBody>
      </p:sp>
      <p:sp>
        <p:nvSpPr>
          <p:cNvPr id="4116" name="Text Box 20"/>
          <p:cNvSpPr txBox="1">
            <a:spLocks noChangeArrowheads="1"/>
          </p:cNvSpPr>
          <p:nvPr/>
        </p:nvSpPr>
        <p:spPr bwMode="auto">
          <a:xfrm>
            <a:off x="2667000" y="6324600"/>
            <a:ext cx="847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bajo</a:t>
            </a:r>
          </a:p>
        </p:txBody>
      </p:sp>
      <p:sp>
        <p:nvSpPr>
          <p:cNvPr id="4117" name="Text Box 21"/>
          <p:cNvSpPr txBox="1">
            <a:spLocks noChangeArrowheads="1"/>
          </p:cNvSpPr>
          <p:nvPr/>
        </p:nvSpPr>
        <p:spPr bwMode="auto">
          <a:xfrm>
            <a:off x="3733800" y="6324600"/>
            <a:ext cx="754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alta</a:t>
            </a:r>
          </a:p>
        </p:txBody>
      </p:sp>
      <p:sp>
        <p:nvSpPr>
          <p:cNvPr id="4118" name="Text Box 22"/>
          <p:cNvSpPr txBox="1">
            <a:spLocks noChangeArrowheads="1"/>
          </p:cNvSpPr>
          <p:nvPr/>
        </p:nvSpPr>
        <p:spPr bwMode="auto">
          <a:xfrm>
            <a:off x="4724400" y="5943600"/>
            <a:ext cx="1389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delgado</a:t>
            </a:r>
          </a:p>
        </p:txBody>
      </p:sp>
      <p:sp>
        <p:nvSpPr>
          <p:cNvPr id="4119" name="Text Box 23"/>
          <p:cNvSpPr txBox="1">
            <a:spLocks noChangeArrowheads="1"/>
          </p:cNvSpPr>
          <p:nvPr/>
        </p:nvSpPr>
        <p:spPr bwMode="auto">
          <a:xfrm>
            <a:off x="6019800" y="6324600"/>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gordo</a:t>
            </a:r>
          </a:p>
        </p:txBody>
      </p:sp>
      <p:sp>
        <p:nvSpPr>
          <p:cNvPr id="4120" name="Text Box 24"/>
          <p:cNvSpPr txBox="1">
            <a:spLocks noChangeArrowheads="1"/>
          </p:cNvSpPr>
          <p:nvPr/>
        </p:nvSpPr>
        <p:spPr bwMode="auto">
          <a:xfrm>
            <a:off x="7165975" y="5791200"/>
            <a:ext cx="1063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gorda</a:t>
            </a:r>
          </a:p>
        </p:txBody>
      </p:sp>
      <p:sp>
        <p:nvSpPr>
          <p:cNvPr id="4121" name="Text Box 25"/>
          <p:cNvSpPr txBox="1">
            <a:spLocks noChangeArrowheads="1"/>
          </p:cNvSpPr>
          <p:nvPr/>
        </p:nvSpPr>
        <p:spPr bwMode="auto">
          <a:xfrm>
            <a:off x="7620000" y="6324600"/>
            <a:ext cx="1385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delgada</a:t>
            </a:r>
          </a:p>
        </p:txBody>
      </p:sp>
      <p:sp>
        <p:nvSpPr>
          <p:cNvPr id="4122" name="Text Box 26"/>
          <p:cNvSpPr txBox="1">
            <a:spLocks noChangeArrowheads="1"/>
          </p:cNvSpPr>
          <p:nvPr/>
        </p:nvSpPr>
        <p:spPr bwMode="auto">
          <a:xfrm>
            <a:off x="3352800" y="1447800"/>
            <a:ext cx="2495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What is … like?</a:t>
            </a:r>
          </a:p>
        </p:txBody>
      </p:sp>
      <p:sp>
        <p:nvSpPr>
          <p:cNvPr id="4123" name="Text Box 27"/>
          <p:cNvSpPr txBox="1">
            <a:spLocks noChangeArrowheads="1"/>
          </p:cNvSpPr>
          <p:nvPr/>
        </p:nvSpPr>
        <p:spPr bwMode="auto">
          <a:xfrm>
            <a:off x="3352800" y="2667000"/>
            <a:ext cx="1631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Who is…?</a:t>
            </a:r>
          </a:p>
        </p:txBody>
      </p:sp>
      <p:sp>
        <p:nvSpPr>
          <p:cNvPr id="4124" name="Text Box 28"/>
          <p:cNvSpPr txBox="1">
            <a:spLocks noChangeArrowheads="1"/>
          </p:cNvSpPr>
          <p:nvPr/>
        </p:nvSpPr>
        <p:spPr bwMode="auto">
          <a:xfrm>
            <a:off x="2514600" y="3200400"/>
            <a:ext cx="1141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 is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57200"/>
            <a:ext cx="19812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3" name="Line 3"/>
          <p:cNvSpPr>
            <a:spLocks noChangeShapeType="1"/>
          </p:cNvSpPr>
          <p:nvPr/>
        </p:nvSpPr>
        <p:spPr bwMode="auto">
          <a:xfrm>
            <a:off x="2209800" y="2590800"/>
            <a:ext cx="6096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4" name="Line 4"/>
          <p:cNvSpPr>
            <a:spLocks noChangeShapeType="1"/>
          </p:cNvSpPr>
          <p:nvPr/>
        </p:nvSpPr>
        <p:spPr bwMode="auto">
          <a:xfrm>
            <a:off x="990600" y="27432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457200"/>
            <a:ext cx="138747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762000"/>
            <a:ext cx="211455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7" name="Line 7"/>
          <p:cNvSpPr>
            <a:spLocks noChangeShapeType="1"/>
          </p:cNvSpPr>
          <p:nvPr/>
        </p:nvSpPr>
        <p:spPr bwMode="auto">
          <a:xfrm flipH="1">
            <a:off x="3657600" y="2362200"/>
            <a:ext cx="6858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8" name="Line 8"/>
          <p:cNvSpPr>
            <a:spLocks noChangeShapeType="1"/>
          </p:cNvSpPr>
          <p:nvPr/>
        </p:nvSpPr>
        <p:spPr bwMode="auto">
          <a:xfrm>
            <a:off x="6477000" y="28194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129"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3886200"/>
            <a:ext cx="2819400"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962400"/>
            <a:ext cx="1905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1"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7000" y="3962400"/>
            <a:ext cx="1150938"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32" name="Line 12"/>
          <p:cNvSpPr>
            <a:spLocks noChangeShapeType="1"/>
          </p:cNvSpPr>
          <p:nvPr/>
        </p:nvSpPr>
        <p:spPr bwMode="auto">
          <a:xfrm flipV="1">
            <a:off x="1295400" y="5867400"/>
            <a:ext cx="9144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3" name="Line 13"/>
          <p:cNvSpPr>
            <a:spLocks noChangeShapeType="1"/>
          </p:cNvSpPr>
          <p:nvPr/>
        </p:nvSpPr>
        <p:spPr bwMode="auto">
          <a:xfrm flipH="1">
            <a:off x="2895600" y="6096000"/>
            <a:ext cx="762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4" name="Line 14"/>
          <p:cNvSpPr>
            <a:spLocks noChangeShapeType="1"/>
          </p:cNvSpPr>
          <p:nvPr/>
        </p:nvSpPr>
        <p:spPr bwMode="auto">
          <a:xfrm>
            <a:off x="5334000" y="5867400"/>
            <a:ext cx="6858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5" name="Line 15"/>
          <p:cNvSpPr>
            <a:spLocks noChangeShapeType="1"/>
          </p:cNvSpPr>
          <p:nvPr/>
        </p:nvSpPr>
        <p:spPr bwMode="auto">
          <a:xfrm flipH="1">
            <a:off x="6248400" y="6019800"/>
            <a:ext cx="685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6" name="Text Box 16"/>
          <p:cNvSpPr txBox="1">
            <a:spLocks noChangeArrowheads="1"/>
          </p:cNvSpPr>
          <p:nvPr/>
        </p:nvSpPr>
        <p:spPr bwMode="auto">
          <a:xfrm>
            <a:off x="6019800" y="3276600"/>
            <a:ext cx="917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vieja</a:t>
            </a:r>
          </a:p>
        </p:txBody>
      </p:sp>
      <p:sp>
        <p:nvSpPr>
          <p:cNvPr id="5137" name="Text Box 17"/>
          <p:cNvSpPr txBox="1">
            <a:spLocks noChangeArrowheads="1"/>
          </p:cNvSpPr>
          <p:nvPr/>
        </p:nvSpPr>
        <p:spPr bwMode="auto">
          <a:xfrm>
            <a:off x="2743200" y="3124200"/>
            <a:ext cx="1030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joven</a:t>
            </a:r>
          </a:p>
        </p:txBody>
      </p:sp>
      <p:sp>
        <p:nvSpPr>
          <p:cNvPr id="5138" name="Text Box 18"/>
          <p:cNvSpPr txBox="1">
            <a:spLocks noChangeArrowheads="1"/>
          </p:cNvSpPr>
          <p:nvPr/>
        </p:nvSpPr>
        <p:spPr bwMode="auto">
          <a:xfrm>
            <a:off x="679450" y="3200400"/>
            <a:ext cx="920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viejo</a:t>
            </a:r>
          </a:p>
        </p:txBody>
      </p:sp>
      <p:sp>
        <p:nvSpPr>
          <p:cNvPr id="5139" name="Text Box 19"/>
          <p:cNvSpPr txBox="1">
            <a:spLocks noChangeArrowheads="1"/>
          </p:cNvSpPr>
          <p:nvPr/>
        </p:nvSpPr>
        <p:spPr bwMode="auto">
          <a:xfrm>
            <a:off x="838200" y="6172200"/>
            <a:ext cx="739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rica</a:t>
            </a:r>
          </a:p>
        </p:txBody>
      </p:sp>
      <p:sp>
        <p:nvSpPr>
          <p:cNvPr id="5140" name="Text Box 20"/>
          <p:cNvSpPr txBox="1">
            <a:spLocks noChangeArrowheads="1"/>
          </p:cNvSpPr>
          <p:nvPr/>
        </p:nvSpPr>
        <p:spPr bwMode="auto">
          <a:xfrm>
            <a:off x="2286000" y="6400800"/>
            <a:ext cx="74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rico</a:t>
            </a:r>
          </a:p>
        </p:txBody>
      </p:sp>
      <p:sp>
        <p:nvSpPr>
          <p:cNvPr id="5141" name="Text Box 21"/>
          <p:cNvSpPr txBox="1">
            <a:spLocks noChangeArrowheads="1"/>
          </p:cNvSpPr>
          <p:nvPr/>
        </p:nvSpPr>
        <p:spPr bwMode="auto">
          <a:xfrm>
            <a:off x="5562600" y="6248400"/>
            <a:ext cx="10620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pobre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533400"/>
            <a:ext cx="2457450"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7" name="Line 3"/>
          <p:cNvSpPr>
            <a:spLocks noChangeShapeType="1"/>
          </p:cNvSpPr>
          <p:nvPr/>
        </p:nvSpPr>
        <p:spPr bwMode="auto">
          <a:xfrm>
            <a:off x="1524000" y="23622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8" name="Line 4"/>
          <p:cNvSpPr>
            <a:spLocks noChangeShapeType="1"/>
          </p:cNvSpPr>
          <p:nvPr/>
        </p:nvSpPr>
        <p:spPr bwMode="auto">
          <a:xfrm>
            <a:off x="2743200" y="22860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9" name="Text Box 5"/>
          <p:cNvSpPr txBox="1">
            <a:spLocks noChangeArrowheads="1"/>
          </p:cNvSpPr>
          <p:nvPr/>
        </p:nvSpPr>
        <p:spPr bwMode="auto">
          <a:xfrm>
            <a:off x="958850" y="2743200"/>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fuerte</a:t>
            </a:r>
          </a:p>
        </p:txBody>
      </p:sp>
      <p:sp>
        <p:nvSpPr>
          <p:cNvPr id="6150" name="Text Box 6"/>
          <p:cNvSpPr txBox="1">
            <a:spLocks noChangeArrowheads="1"/>
          </p:cNvSpPr>
          <p:nvPr/>
        </p:nvSpPr>
        <p:spPr bwMode="auto">
          <a:xfrm>
            <a:off x="2286000" y="29718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débil</a:t>
            </a:r>
          </a:p>
        </p:txBody>
      </p:sp>
      <p:pic>
        <p:nvPicPr>
          <p:cNvPr id="61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381000"/>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3733800"/>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3200" y="457200"/>
            <a:ext cx="2514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3581400"/>
            <a:ext cx="193357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5"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0" y="3200400"/>
            <a:ext cx="14478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6"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5200" y="3276600"/>
            <a:ext cx="12954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9000" y="5329238"/>
            <a:ext cx="1528763" cy="152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8"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62600" y="5181600"/>
            <a:ext cx="126365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9" name="Line 15"/>
          <p:cNvSpPr>
            <a:spLocks noChangeShapeType="1"/>
          </p:cNvSpPr>
          <p:nvPr/>
        </p:nvSpPr>
        <p:spPr bwMode="auto">
          <a:xfrm>
            <a:off x="4953000" y="24384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0" name="Line 16"/>
          <p:cNvSpPr>
            <a:spLocks noChangeShapeType="1"/>
          </p:cNvSpPr>
          <p:nvPr/>
        </p:nvSpPr>
        <p:spPr bwMode="auto">
          <a:xfrm>
            <a:off x="7239000" y="2286000"/>
            <a:ext cx="3810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1" name="Line 17"/>
          <p:cNvSpPr>
            <a:spLocks noChangeShapeType="1"/>
          </p:cNvSpPr>
          <p:nvPr/>
        </p:nvSpPr>
        <p:spPr bwMode="auto">
          <a:xfrm flipH="1">
            <a:off x="1295400" y="5791200"/>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2" name="Line 18"/>
          <p:cNvSpPr>
            <a:spLocks noChangeShapeType="1"/>
          </p:cNvSpPr>
          <p:nvPr/>
        </p:nvSpPr>
        <p:spPr bwMode="auto">
          <a:xfrm flipH="1">
            <a:off x="3200400" y="5867400"/>
            <a:ext cx="762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3" name="Line 19"/>
          <p:cNvSpPr>
            <a:spLocks noChangeShapeType="1"/>
          </p:cNvSpPr>
          <p:nvPr/>
        </p:nvSpPr>
        <p:spPr bwMode="auto">
          <a:xfrm>
            <a:off x="6019800" y="4343400"/>
            <a:ext cx="762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4" name="Line 20"/>
          <p:cNvSpPr>
            <a:spLocks noChangeShapeType="1"/>
          </p:cNvSpPr>
          <p:nvPr/>
        </p:nvSpPr>
        <p:spPr bwMode="auto">
          <a:xfrm flipH="1" flipV="1">
            <a:off x="6172200" y="4953000"/>
            <a:ext cx="762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5" name="Line 21"/>
          <p:cNvSpPr>
            <a:spLocks noChangeShapeType="1"/>
          </p:cNvSpPr>
          <p:nvPr/>
        </p:nvSpPr>
        <p:spPr bwMode="auto">
          <a:xfrm>
            <a:off x="8077200" y="4419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6" name="Line 22"/>
          <p:cNvSpPr>
            <a:spLocks noChangeShapeType="1"/>
          </p:cNvSpPr>
          <p:nvPr/>
        </p:nvSpPr>
        <p:spPr bwMode="auto">
          <a:xfrm flipV="1">
            <a:off x="8077200" y="5181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7" name="Text Box 23"/>
          <p:cNvSpPr txBox="1">
            <a:spLocks noChangeArrowheads="1"/>
          </p:cNvSpPr>
          <p:nvPr/>
        </p:nvSpPr>
        <p:spPr bwMode="auto">
          <a:xfrm>
            <a:off x="4598988" y="2743200"/>
            <a:ext cx="658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feo</a:t>
            </a:r>
          </a:p>
        </p:txBody>
      </p:sp>
      <p:sp>
        <p:nvSpPr>
          <p:cNvPr id="6168" name="Text Box 24"/>
          <p:cNvSpPr txBox="1">
            <a:spLocks noChangeArrowheads="1"/>
          </p:cNvSpPr>
          <p:nvPr/>
        </p:nvSpPr>
        <p:spPr bwMode="auto">
          <a:xfrm>
            <a:off x="7543800" y="2209800"/>
            <a:ext cx="112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guapo</a:t>
            </a:r>
          </a:p>
        </p:txBody>
      </p:sp>
      <p:sp>
        <p:nvSpPr>
          <p:cNvPr id="6169" name="Text Box 25"/>
          <p:cNvSpPr txBox="1">
            <a:spLocks noChangeArrowheads="1"/>
          </p:cNvSpPr>
          <p:nvPr/>
        </p:nvSpPr>
        <p:spPr bwMode="auto">
          <a:xfrm>
            <a:off x="792163" y="6172200"/>
            <a:ext cx="6556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dirty="0">
                <a:solidFill>
                  <a:srgbClr val="0000FF"/>
                </a:solidFill>
                <a:latin typeface="Verdana" pitchFamily="34" charset="0"/>
              </a:rPr>
              <a:t>fea</a:t>
            </a:r>
          </a:p>
        </p:txBody>
      </p:sp>
      <p:sp>
        <p:nvSpPr>
          <p:cNvPr id="6170" name="Text Box 26"/>
          <p:cNvSpPr txBox="1">
            <a:spLocks noChangeArrowheads="1"/>
          </p:cNvSpPr>
          <p:nvPr/>
        </p:nvSpPr>
        <p:spPr bwMode="auto">
          <a:xfrm>
            <a:off x="2667000" y="6172200"/>
            <a:ext cx="1141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bonita</a:t>
            </a:r>
          </a:p>
        </p:txBody>
      </p:sp>
      <p:sp>
        <p:nvSpPr>
          <p:cNvPr id="6171" name="Text Box 27"/>
          <p:cNvSpPr txBox="1">
            <a:spLocks noChangeArrowheads="1"/>
          </p:cNvSpPr>
          <p:nvPr/>
        </p:nvSpPr>
        <p:spPr bwMode="auto">
          <a:xfrm>
            <a:off x="5105400" y="4495800"/>
            <a:ext cx="1622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atlético/</a:t>
            </a:r>
            <a:r>
              <a:rPr lang="es-ES_tradnl" altLang="en-US" sz="2400">
                <a:solidFill>
                  <a:schemeClr val="accent2"/>
                </a:solidFill>
                <a:latin typeface="Verdana" pitchFamily="34" charset="0"/>
              </a:rPr>
              <a:t>a</a:t>
            </a:r>
            <a:endParaRPr lang="es-ES_tradnl" altLang="en-US" sz="2400">
              <a:solidFill>
                <a:srgbClr val="0000FF"/>
              </a:solidFill>
              <a:latin typeface="Verdana" pitchFamily="34" charset="0"/>
            </a:endParaRPr>
          </a:p>
        </p:txBody>
      </p:sp>
      <p:sp>
        <p:nvSpPr>
          <p:cNvPr id="6172" name="Text Box 28"/>
          <p:cNvSpPr txBox="1">
            <a:spLocks noChangeArrowheads="1"/>
          </p:cNvSpPr>
          <p:nvPr/>
        </p:nvSpPr>
        <p:spPr bwMode="auto">
          <a:xfrm>
            <a:off x="7086600" y="4724400"/>
            <a:ext cx="1878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perezoso/</a:t>
            </a:r>
            <a:r>
              <a:rPr lang="es-ES_tradnl" altLang="en-US" sz="2400">
                <a:solidFill>
                  <a:schemeClr val="accent2"/>
                </a:solidFill>
                <a:latin typeface="Verdana" pitchFamily="34" charset="0"/>
              </a:rPr>
              <a:t>a</a:t>
            </a:r>
            <a:endParaRPr lang="es-ES_tradnl" altLang="en-US" sz="2400">
              <a:solidFill>
                <a:srgbClr val="0000FF"/>
              </a:solidFill>
              <a:latin typeface="Verdan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28600" y="152400"/>
            <a:ext cx="2143125" cy="2143125"/>
          </a:xfrm>
          <a:noFill/>
          <a:ln/>
        </p:spPr>
      </p:pic>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28600"/>
            <a:ext cx="1752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4" name="Text Box 6"/>
          <p:cNvSpPr txBox="1">
            <a:spLocks noChangeArrowheads="1"/>
          </p:cNvSpPr>
          <p:nvPr/>
        </p:nvSpPr>
        <p:spPr bwMode="auto">
          <a:xfrm>
            <a:off x="152400" y="2286000"/>
            <a:ext cx="2401888"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ES_tradnl" altLang="en-US" sz="2800" b="1">
                <a:solidFill>
                  <a:srgbClr val="0000FF"/>
                </a:solidFill>
                <a:latin typeface="Verdana" pitchFamily="34" charset="0"/>
              </a:rPr>
              <a:t>Cómico/a</a:t>
            </a:r>
          </a:p>
          <a:p>
            <a:pPr algn="ctr"/>
            <a:r>
              <a:rPr lang="es-ES_tradnl" altLang="en-US" sz="2800" b="1">
                <a:solidFill>
                  <a:srgbClr val="0000FF"/>
                </a:solidFill>
                <a:latin typeface="Verdana" pitchFamily="34" charset="0"/>
              </a:rPr>
              <a:t>Gracioso/a</a:t>
            </a:r>
            <a:endParaRPr lang="es-ES_tradnl" altLang="en-US" sz="2800" b="1" u="sng">
              <a:solidFill>
                <a:srgbClr val="0000FF"/>
              </a:solidFill>
              <a:latin typeface="Verdana" pitchFamily="34" charset="0"/>
            </a:endParaRPr>
          </a:p>
        </p:txBody>
      </p:sp>
      <p:sp>
        <p:nvSpPr>
          <p:cNvPr id="7175" name="Text Box 7"/>
          <p:cNvSpPr txBox="1">
            <a:spLocks noChangeArrowheads="1"/>
          </p:cNvSpPr>
          <p:nvPr/>
        </p:nvSpPr>
        <p:spPr bwMode="auto">
          <a:xfrm>
            <a:off x="2971800" y="2133600"/>
            <a:ext cx="16986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dirty="0">
                <a:solidFill>
                  <a:srgbClr val="0000FF"/>
                </a:solidFill>
                <a:latin typeface="Verdana" pitchFamily="34" charset="0"/>
              </a:rPr>
              <a:t>Serio/a</a:t>
            </a:r>
            <a:endParaRPr lang="es-ES_tradnl" altLang="en-US" sz="2800" b="1" u="sng" dirty="0">
              <a:solidFill>
                <a:srgbClr val="0000FF"/>
              </a:solidFill>
              <a:latin typeface="Verdana" pitchFamily="34" charset="0"/>
            </a:endParaRPr>
          </a:p>
        </p:txBody>
      </p:sp>
      <p:pic>
        <p:nvPicPr>
          <p:cNvPr id="717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609600"/>
            <a:ext cx="120332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533400"/>
            <a:ext cx="1371600" cy="1287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9"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2743200"/>
            <a:ext cx="1600200" cy="128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86600" y="2743200"/>
            <a:ext cx="120332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1"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4876800"/>
            <a:ext cx="117475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2"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9000" y="4953000"/>
            <a:ext cx="1058863"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3" name="Picture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1000" y="3505200"/>
            <a:ext cx="1747838"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4" name="Picture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3962400"/>
            <a:ext cx="18288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5" name="Text Box 17"/>
          <p:cNvSpPr txBox="1">
            <a:spLocks noChangeArrowheads="1"/>
          </p:cNvSpPr>
          <p:nvPr/>
        </p:nvSpPr>
        <p:spPr bwMode="auto">
          <a:xfrm>
            <a:off x="76200" y="5257800"/>
            <a:ext cx="26431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Simpático/a</a:t>
            </a:r>
            <a:endParaRPr lang="es-ES_tradnl" altLang="en-US" sz="2800" b="1" u="sng">
              <a:solidFill>
                <a:srgbClr val="0000FF"/>
              </a:solidFill>
              <a:latin typeface="Verdana" pitchFamily="34" charset="0"/>
            </a:endParaRPr>
          </a:p>
        </p:txBody>
      </p:sp>
      <p:sp>
        <p:nvSpPr>
          <p:cNvPr id="7186" name="Text Box 18"/>
          <p:cNvSpPr txBox="1">
            <a:spLocks noChangeArrowheads="1"/>
          </p:cNvSpPr>
          <p:nvPr/>
        </p:nvSpPr>
        <p:spPr bwMode="auto">
          <a:xfrm>
            <a:off x="2286000" y="5867400"/>
            <a:ext cx="26685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antipático/a</a:t>
            </a:r>
            <a:endParaRPr lang="es-ES_tradnl" altLang="en-US" sz="2800" b="1" u="sng">
              <a:solidFill>
                <a:srgbClr val="0000FF"/>
              </a:solidFill>
              <a:latin typeface="Verdana" pitchFamily="34" charset="0"/>
            </a:endParaRPr>
          </a:p>
        </p:txBody>
      </p:sp>
      <p:sp>
        <p:nvSpPr>
          <p:cNvPr id="7187" name="Text Box 19"/>
          <p:cNvSpPr txBox="1">
            <a:spLocks noChangeArrowheads="1"/>
          </p:cNvSpPr>
          <p:nvPr/>
        </p:nvSpPr>
        <p:spPr bwMode="auto">
          <a:xfrm>
            <a:off x="6172200" y="1905000"/>
            <a:ext cx="17129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rubio/a</a:t>
            </a:r>
            <a:endParaRPr lang="es-ES_tradnl" altLang="en-US" sz="2800" b="1" u="sng">
              <a:solidFill>
                <a:srgbClr val="0000FF"/>
              </a:solidFill>
              <a:latin typeface="Verdana" pitchFamily="34" charset="0"/>
            </a:endParaRPr>
          </a:p>
        </p:txBody>
      </p:sp>
      <p:sp>
        <p:nvSpPr>
          <p:cNvPr id="7188" name="Text Box 20"/>
          <p:cNvSpPr txBox="1">
            <a:spLocks noChangeArrowheads="1"/>
          </p:cNvSpPr>
          <p:nvPr/>
        </p:nvSpPr>
        <p:spPr bwMode="auto">
          <a:xfrm>
            <a:off x="5943600" y="4114800"/>
            <a:ext cx="21986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moreno/a</a:t>
            </a:r>
            <a:endParaRPr lang="es-ES_tradnl" altLang="en-US" sz="2800" b="1" u="sng">
              <a:solidFill>
                <a:srgbClr val="0000FF"/>
              </a:solidFill>
              <a:latin typeface="Verdana" pitchFamily="34" charset="0"/>
            </a:endParaRPr>
          </a:p>
        </p:txBody>
      </p:sp>
      <p:sp>
        <p:nvSpPr>
          <p:cNvPr id="7189" name="Text Box 21"/>
          <p:cNvSpPr txBox="1">
            <a:spLocks noChangeArrowheads="1"/>
          </p:cNvSpPr>
          <p:nvPr/>
        </p:nvSpPr>
        <p:spPr bwMode="auto">
          <a:xfrm>
            <a:off x="5867400" y="6248400"/>
            <a:ext cx="23812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pelirrojo/a</a:t>
            </a:r>
            <a:endParaRPr lang="es-ES_tradnl" altLang="en-US" sz="2800" b="1" u="sng">
              <a:solidFill>
                <a:srgbClr val="0000FF"/>
              </a:solidFill>
              <a:latin typeface="Verdana" pitchFamily="34" charset="0"/>
            </a:endParaRPr>
          </a:p>
        </p:txBody>
      </p:sp>
      <p:sp>
        <p:nvSpPr>
          <p:cNvPr id="7190" name="Line 22"/>
          <p:cNvSpPr>
            <a:spLocks noChangeShapeType="1"/>
          </p:cNvSpPr>
          <p:nvPr/>
        </p:nvSpPr>
        <p:spPr bwMode="auto">
          <a:xfrm>
            <a:off x="6400800" y="990600"/>
            <a:ext cx="457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1" name="Line 23"/>
          <p:cNvSpPr>
            <a:spLocks noChangeShapeType="1"/>
          </p:cNvSpPr>
          <p:nvPr/>
        </p:nvSpPr>
        <p:spPr bwMode="auto">
          <a:xfrm flipH="1">
            <a:off x="6858000" y="914400"/>
            <a:ext cx="457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2" name="Line 24"/>
          <p:cNvSpPr>
            <a:spLocks noChangeShapeType="1"/>
          </p:cNvSpPr>
          <p:nvPr/>
        </p:nvSpPr>
        <p:spPr bwMode="auto">
          <a:xfrm flipH="1">
            <a:off x="7010400" y="3048000"/>
            <a:ext cx="22860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3" name="Line 25"/>
          <p:cNvSpPr>
            <a:spLocks noChangeShapeType="1"/>
          </p:cNvSpPr>
          <p:nvPr/>
        </p:nvSpPr>
        <p:spPr bwMode="auto">
          <a:xfrm flipH="1">
            <a:off x="6934200" y="5257800"/>
            <a:ext cx="457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4" name="Line 26"/>
          <p:cNvSpPr>
            <a:spLocks noChangeShapeType="1"/>
          </p:cNvSpPr>
          <p:nvPr/>
        </p:nvSpPr>
        <p:spPr bwMode="auto">
          <a:xfrm>
            <a:off x="6553200" y="3200400"/>
            <a:ext cx="457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5" name="Line 27"/>
          <p:cNvSpPr>
            <a:spLocks noChangeShapeType="1"/>
          </p:cNvSpPr>
          <p:nvPr/>
        </p:nvSpPr>
        <p:spPr bwMode="auto">
          <a:xfrm>
            <a:off x="6477000" y="5334000"/>
            <a:ext cx="457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err="1" smtClean="0">
                <a:solidFill>
                  <a:srgbClr val="FF0000"/>
                </a:solidFill>
              </a:rPr>
              <a:t>Otros</a:t>
            </a:r>
            <a:r>
              <a:rPr lang="en-US" dirty="0" smtClean="0">
                <a:solidFill>
                  <a:srgbClr val="FF0000"/>
                </a:solidFill>
              </a:rPr>
              <a:t> </a:t>
            </a:r>
            <a:r>
              <a:rPr lang="en-US" dirty="0" err="1" smtClean="0">
                <a:solidFill>
                  <a:srgbClr val="FF0000"/>
                </a:solidFill>
              </a:rPr>
              <a:t>adjetivos</a:t>
            </a:r>
            <a:endParaRPr lang="en-US" dirty="0">
              <a:solidFill>
                <a:srgbClr val="FF0000"/>
              </a:solidFill>
            </a:endParaRPr>
          </a:p>
        </p:txBody>
      </p:sp>
      <p:sp>
        <p:nvSpPr>
          <p:cNvPr id="3" name="Content Placeholder 2"/>
          <p:cNvSpPr>
            <a:spLocks noGrp="1"/>
          </p:cNvSpPr>
          <p:nvPr>
            <p:ph idx="1"/>
          </p:nvPr>
        </p:nvSpPr>
        <p:spPr>
          <a:xfrm>
            <a:off x="0" y="1066800"/>
            <a:ext cx="4267200" cy="4525963"/>
          </a:xfrm>
        </p:spPr>
        <p:txBody>
          <a:bodyPr/>
          <a:lstStyle/>
          <a:p>
            <a:r>
              <a:rPr lang="en-US" sz="2800" dirty="0" err="1" smtClean="0"/>
              <a:t>Amable</a:t>
            </a:r>
            <a:r>
              <a:rPr lang="en-US" sz="2800" dirty="0" smtClean="0"/>
              <a:t>- </a:t>
            </a:r>
          </a:p>
          <a:p>
            <a:r>
              <a:rPr lang="en-US" sz="2800" dirty="0" err="1" smtClean="0"/>
              <a:t>Creativo</a:t>
            </a:r>
            <a:r>
              <a:rPr lang="en-US" sz="2800" dirty="0" smtClean="0"/>
              <a:t>/a</a:t>
            </a:r>
          </a:p>
          <a:p>
            <a:r>
              <a:rPr lang="en-US" sz="2800" dirty="0" err="1" smtClean="0"/>
              <a:t>Organizado</a:t>
            </a:r>
            <a:r>
              <a:rPr lang="en-US" sz="2800" dirty="0" smtClean="0"/>
              <a:t>/a</a:t>
            </a:r>
          </a:p>
          <a:p>
            <a:r>
              <a:rPr lang="en-US" sz="2800" dirty="0" err="1" smtClean="0"/>
              <a:t>Desorganizado</a:t>
            </a:r>
            <a:r>
              <a:rPr lang="en-US" sz="2800" dirty="0" smtClean="0"/>
              <a:t>/a</a:t>
            </a:r>
          </a:p>
          <a:p>
            <a:r>
              <a:rPr lang="en-US" sz="2800" dirty="0" smtClean="0"/>
              <a:t>Loco/a</a:t>
            </a:r>
          </a:p>
          <a:p>
            <a:r>
              <a:rPr lang="en-US" sz="2800" dirty="0" err="1" smtClean="0"/>
              <a:t>Flaco</a:t>
            </a:r>
            <a:r>
              <a:rPr lang="en-US" sz="2800" dirty="0" smtClean="0"/>
              <a:t>/a</a:t>
            </a:r>
          </a:p>
          <a:p>
            <a:r>
              <a:rPr lang="en-US" sz="2800" dirty="0" err="1" smtClean="0"/>
              <a:t>guapa</a:t>
            </a:r>
            <a:r>
              <a:rPr lang="en-US" sz="2800" dirty="0" smtClean="0"/>
              <a:t> (SPAIN)</a:t>
            </a:r>
          </a:p>
          <a:p>
            <a:r>
              <a:rPr lang="en-US" sz="2800" dirty="0" err="1" smtClean="0"/>
              <a:t>linda</a:t>
            </a:r>
            <a:r>
              <a:rPr lang="en-US" sz="2800" dirty="0" smtClean="0"/>
              <a:t> </a:t>
            </a:r>
          </a:p>
          <a:p>
            <a:pPr lvl="1"/>
            <a:r>
              <a:rPr lang="en-US" sz="2400" dirty="0" err="1" smtClean="0"/>
              <a:t>lindo</a:t>
            </a:r>
            <a:r>
              <a:rPr lang="en-US" sz="2400" dirty="0" smtClean="0"/>
              <a:t> (</a:t>
            </a:r>
            <a:r>
              <a:rPr lang="en-US" sz="2400" i="1" dirty="0" smtClean="0"/>
              <a:t>NOT for people)</a:t>
            </a:r>
            <a:endParaRPr lang="en-US" sz="2400" dirty="0" smtClean="0"/>
          </a:p>
          <a:p>
            <a:r>
              <a:rPr lang="en-US" sz="2800" dirty="0" err="1" smtClean="0"/>
              <a:t>Chistoso</a:t>
            </a:r>
            <a:r>
              <a:rPr lang="en-US" sz="2800" dirty="0" smtClean="0"/>
              <a:t>/a</a:t>
            </a:r>
          </a:p>
          <a:p>
            <a:r>
              <a:rPr lang="en-US" sz="2800" dirty="0" err="1" smtClean="0"/>
              <a:t>Estricto</a:t>
            </a:r>
            <a:r>
              <a:rPr lang="en-US" sz="2800" dirty="0" smtClean="0"/>
              <a:t>/a</a:t>
            </a:r>
          </a:p>
        </p:txBody>
      </p:sp>
      <p:sp>
        <p:nvSpPr>
          <p:cNvPr id="4" name="Content Placeholder 2"/>
          <p:cNvSpPr txBox="1">
            <a:spLocks/>
          </p:cNvSpPr>
          <p:nvPr/>
        </p:nvSpPr>
        <p:spPr bwMode="auto">
          <a:xfrm>
            <a:off x="4724400" y="1112837"/>
            <a:ext cx="46482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r>
              <a:rPr lang="en-US" sz="2800" kern="0" dirty="0" smtClean="0"/>
              <a:t>Bueno/a</a:t>
            </a:r>
          </a:p>
          <a:p>
            <a:r>
              <a:rPr lang="en-US" sz="2800" kern="0" dirty="0" err="1" smtClean="0"/>
              <a:t>Malo</a:t>
            </a:r>
            <a:r>
              <a:rPr lang="en-US" sz="2800" kern="0" dirty="0" smtClean="0"/>
              <a:t>/a</a:t>
            </a:r>
          </a:p>
          <a:p>
            <a:r>
              <a:rPr lang="en-US" sz="2800" kern="0" dirty="0" smtClean="0"/>
              <a:t>Tonto/a</a:t>
            </a:r>
          </a:p>
          <a:p>
            <a:r>
              <a:rPr lang="en-US" sz="2800" kern="0" dirty="0" err="1" smtClean="0"/>
              <a:t>Inteligente</a:t>
            </a:r>
            <a:endParaRPr lang="en-US" sz="2800" kern="0" dirty="0" smtClean="0"/>
          </a:p>
          <a:p>
            <a:r>
              <a:rPr lang="en-US" sz="2800" kern="0" dirty="0" err="1" smtClean="0"/>
              <a:t>Egoista</a:t>
            </a:r>
            <a:r>
              <a:rPr lang="en-US" sz="2800" kern="0" dirty="0" smtClean="0"/>
              <a:t>** </a:t>
            </a:r>
            <a:r>
              <a:rPr lang="en-US" sz="2800" i="1" kern="0" dirty="0" smtClean="0"/>
              <a:t>(male/female)</a:t>
            </a:r>
          </a:p>
          <a:p>
            <a:pPr marL="0" indent="0">
              <a:buNone/>
            </a:pPr>
            <a:endParaRPr lang="en-US" sz="2400" kern="0" dirty="0" smtClean="0"/>
          </a:p>
          <a:p>
            <a:r>
              <a:rPr lang="en-US" sz="2800" kern="0" dirty="0" err="1" smtClean="0"/>
              <a:t>Valiente</a:t>
            </a:r>
            <a:endParaRPr lang="en-US" sz="2800" kern="0" dirty="0" smtClean="0"/>
          </a:p>
          <a:p>
            <a:r>
              <a:rPr lang="en-US" sz="2800" kern="0" dirty="0" err="1"/>
              <a:t>C</a:t>
            </a:r>
            <a:r>
              <a:rPr lang="en-US" sz="2800" kern="0" dirty="0" err="1" smtClean="0"/>
              <a:t>obarde</a:t>
            </a:r>
            <a:endParaRPr lang="en-US" sz="2800" kern="0" dirty="0" smtClean="0"/>
          </a:p>
        </p:txBody>
      </p:sp>
      <p:sp>
        <p:nvSpPr>
          <p:cNvPr id="5" name="Text Box 7"/>
          <p:cNvSpPr txBox="1">
            <a:spLocks noChangeArrowheads="1"/>
          </p:cNvSpPr>
          <p:nvPr/>
        </p:nvSpPr>
        <p:spPr bwMode="auto">
          <a:xfrm>
            <a:off x="1752600" y="1066800"/>
            <a:ext cx="18373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Nice</a:t>
            </a:r>
            <a:r>
              <a:rPr lang="es-ES_tradnl" altLang="en-US" sz="2400" i="1" dirty="0" smtClean="0">
                <a:solidFill>
                  <a:srgbClr val="0000FF"/>
                </a:solidFill>
                <a:latin typeface="Verdana" pitchFamily="34" charset="0"/>
              </a:rPr>
              <a:t>/</a:t>
            </a:r>
            <a:r>
              <a:rPr lang="es-ES_tradnl" altLang="en-US" sz="2400" i="1" dirty="0" err="1" smtClean="0">
                <a:solidFill>
                  <a:srgbClr val="0000FF"/>
                </a:solidFill>
                <a:latin typeface="Verdana" pitchFamily="34" charset="0"/>
              </a:rPr>
              <a:t>polite</a:t>
            </a:r>
            <a:endParaRPr lang="es-ES_tradnl" altLang="en-US" sz="2000" i="1" dirty="0">
              <a:solidFill>
                <a:srgbClr val="0000FF"/>
              </a:solidFill>
              <a:latin typeface="Verdana" pitchFamily="34" charset="0"/>
            </a:endParaRPr>
          </a:p>
        </p:txBody>
      </p:sp>
      <p:sp>
        <p:nvSpPr>
          <p:cNvPr id="6" name="Text Box 7"/>
          <p:cNvSpPr txBox="1">
            <a:spLocks noChangeArrowheads="1"/>
          </p:cNvSpPr>
          <p:nvPr/>
        </p:nvSpPr>
        <p:spPr bwMode="auto">
          <a:xfrm>
            <a:off x="2091030" y="1595735"/>
            <a:ext cx="141417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creative</a:t>
            </a:r>
            <a:endParaRPr lang="es-ES_tradnl" altLang="en-US" sz="2000" i="1" dirty="0">
              <a:solidFill>
                <a:srgbClr val="0000FF"/>
              </a:solidFill>
              <a:latin typeface="Verdana" pitchFamily="34" charset="0"/>
            </a:endParaRPr>
          </a:p>
        </p:txBody>
      </p:sp>
      <p:sp>
        <p:nvSpPr>
          <p:cNvPr id="7" name="Text Box 7"/>
          <p:cNvSpPr txBox="1">
            <a:spLocks noChangeArrowheads="1"/>
          </p:cNvSpPr>
          <p:nvPr/>
        </p:nvSpPr>
        <p:spPr bwMode="auto">
          <a:xfrm>
            <a:off x="2590800" y="2129135"/>
            <a:ext cx="169629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organized</a:t>
            </a:r>
            <a:endParaRPr lang="es-ES_tradnl" altLang="en-US" sz="2000" i="1" dirty="0">
              <a:solidFill>
                <a:srgbClr val="0000FF"/>
              </a:solidFill>
              <a:latin typeface="Verdana" pitchFamily="34" charset="0"/>
            </a:endParaRPr>
          </a:p>
        </p:txBody>
      </p:sp>
      <p:sp>
        <p:nvSpPr>
          <p:cNvPr id="8" name="Text Box 7"/>
          <p:cNvSpPr txBox="1">
            <a:spLocks noChangeArrowheads="1"/>
          </p:cNvSpPr>
          <p:nvPr/>
        </p:nvSpPr>
        <p:spPr bwMode="auto">
          <a:xfrm>
            <a:off x="3124200" y="2667000"/>
            <a:ext cx="180530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000" i="1" dirty="0" err="1" smtClean="0">
                <a:solidFill>
                  <a:srgbClr val="0000FF"/>
                </a:solidFill>
                <a:latin typeface="Verdana" pitchFamily="34" charset="0"/>
              </a:rPr>
              <a:t>disorganized</a:t>
            </a:r>
            <a:endParaRPr lang="es-ES_tradnl" altLang="en-US" i="1" dirty="0">
              <a:solidFill>
                <a:srgbClr val="0000FF"/>
              </a:solidFill>
              <a:latin typeface="Verdana" pitchFamily="34" charset="0"/>
            </a:endParaRPr>
          </a:p>
        </p:txBody>
      </p:sp>
      <p:sp>
        <p:nvSpPr>
          <p:cNvPr id="9" name="Text Box 7"/>
          <p:cNvSpPr txBox="1">
            <a:spLocks noChangeArrowheads="1"/>
          </p:cNvSpPr>
          <p:nvPr/>
        </p:nvSpPr>
        <p:spPr bwMode="auto">
          <a:xfrm>
            <a:off x="1524000" y="3119735"/>
            <a:ext cx="100380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crazy</a:t>
            </a:r>
            <a:endParaRPr lang="es-ES_tradnl" altLang="en-US" sz="2000" i="1" dirty="0">
              <a:solidFill>
                <a:srgbClr val="0000FF"/>
              </a:solidFill>
              <a:latin typeface="Verdana" pitchFamily="34" charset="0"/>
            </a:endParaRPr>
          </a:p>
        </p:txBody>
      </p:sp>
      <p:sp>
        <p:nvSpPr>
          <p:cNvPr id="10" name="Text Box 7"/>
          <p:cNvSpPr txBox="1">
            <a:spLocks noChangeArrowheads="1"/>
          </p:cNvSpPr>
          <p:nvPr/>
        </p:nvSpPr>
        <p:spPr bwMode="auto">
          <a:xfrm>
            <a:off x="1600200" y="3653135"/>
            <a:ext cx="118333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skinny</a:t>
            </a:r>
            <a:endParaRPr lang="es-ES_tradnl" altLang="en-US" sz="2000" i="1" dirty="0">
              <a:solidFill>
                <a:srgbClr val="0000FF"/>
              </a:solidFill>
              <a:latin typeface="Verdana" pitchFamily="34" charset="0"/>
            </a:endParaRPr>
          </a:p>
        </p:txBody>
      </p:sp>
      <p:sp>
        <p:nvSpPr>
          <p:cNvPr id="11" name="Text Box 7"/>
          <p:cNvSpPr txBox="1">
            <a:spLocks noChangeArrowheads="1"/>
          </p:cNvSpPr>
          <p:nvPr/>
        </p:nvSpPr>
        <p:spPr bwMode="auto">
          <a:xfrm>
            <a:off x="2810838" y="4110335"/>
            <a:ext cx="11160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pretty</a:t>
            </a:r>
            <a:endParaRPr lang="es-ES_tradnl" altLang="en-US" sz="2000" i="1" dirty="0">
              <a:solidFill>
                <a:srgbClr val="0000FF"/>
              </a:solidFill>
              <a:latin typeface="Verdana" pitchFamily="34" charset="0"/>
            </a:endParaRPr>
          </a:p>
        </p:txBody>
      </p:sp>
      <p:sp>
        <p:nvSpPr>
          <p:cNvPr id="12" name="Text Box 7"/>
          <p:cNvSpPr txBox="1">
            <a:spLocks noChangeArrowheads="1"/>
          </p:cNvSpPr>
          <p:nvPr/>
        </p:nvSpPr>
        <p:spPr bwMode="auto">
          <a:xfrm>
            <a:off x="1295400" y="4648200"/>
            <a:ext cx="11160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pretty</a:t>
            </a:r>
            <a:endParaRPr lang="es-ES_tradnl" altLang="en-US" sz="2000" i="1" dirty="0">
              <a:solidFill>
                <a:srgbClr val="0000FF"/>
              </a:solidFill>
              <a:latin typeface="Verdana" pitchFamily="34" charset="0"/>
            </a:endParaRPr>
          </a:p>
        </p:txBody>
      </p:sp>
      <p:sp>
        <p:nvSpPr>
          <p:cNvPr id="13" name="Text Box 7"/>
          <p:cNvSpPr txBox="1">
            <a:spLocks noChangeArrowheads="1"/>
          </p:cNvSpPr>
          <p:nvPr/>
        </p:nvSpPr>
        <p:spPr bwMode="auto">
          <a:xfrm>
            <a:off x="2125038" y="5634335"/>
            <a:ext cx="10615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funny</a:t>
            </a:r>
            <a:endParaRPr lang="es-ES_tradnl" altLang="en-US" sz="2000" i="1" dirty="0">
              <a:solidFill>
                <a:srgbClr val="0000FF"/>
              </a:solidFill>
              <a:latin typeface="Verdana" pitchFamily="34" charset="0"/>
            </a:endParaRPr>
          </a:p>
        </p:txBody>
      </p:sp>
      <p:sp>
        <p:nvSpPr>
          <p:cNvPr id="14" name="Text Box 7"/>
          <p:cNvSpPr txBox="1">
            <a:spLocks noChangeArrowheads="1"/>
          </p:cNvSpPr>
          <p:nvPr/>
        </p:nvSpPr>
        <p:spPr bwMode="auto">
          <a:xfrm>
            <a:off x="2087851" y="6167735"/>
            <a:ext cx="96532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strict</a:t>
            </a:r>
            <a:endParaRPr lang="es-ES_tradnl" altLang="en-US" sz="2000" i="1" dirty="0">
              <a:solidFill>
                <a:srgbClr val="0000FF"/>
              </a:solidFill>
              <a:latin typeface="Verdana" pitchFamily="34" charset="0"/>
            </a:endParaRPr>
          </a:p>
        </p:txBody>
      </p:sp>
      <p:sp>
        <p:nvSpPr>
          <p:cNvPr id="15" name="Text Box 7"/>
          <p:cNvSpPr txBox="1">
            <a:spLocks noChangeArrowheads="1"/>
          </p:cNvSpPr>
          <p:nvPr/>
        </p:nvSpPr>
        <p:spPr bwMode="auto">
          <a:xfrm>
            <a:off x="6544638" y="1138535"/>
            <a:ext cx="9428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good</a:t>
            </a:r>
            <a:endParaRPr lang="es-ES_tradnl" altLang="en-US" sz="2000" i="1" dirty="0">
              <a:solidFill>
                <a:srgbClr val="0000FF"/>
              </a:solidFill>
              <a:latin typeface="Verdana" pitchFamily="34" charset="0"/>
            </a:endParaRPr>
          </a:p>
        </p:txBody>
      </p:sp>
      <p:sp>
        <p:nvSpPr>
          <p:cNvPr id="16" name="Text Box 7"/>
          <p:cNvSpPr txBox="1">
            <a:spLocks noChangeArrowheads="1"/>
          </p:cNvSpPr>
          <p:nvPr/>
        </p:nvSpPr>
        <p:spPr bwMode="auto">
          <a:xfrm>
            <a:off x="6316038" y="1595735"/>
            <a:ext cx="7537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bad</a:t>
            </a:r>
            <a:endParaRPr lang="es-ES_tradnl" altLang="en-US" sz="2000" i="1" dirty="0">
              <a:solidFill>
                <a:srgbClr val="0000FF"/>
              </a:solidFill>
              <a:latin typeface="Verdana" pitchFamily="34" charset="0"/>
            </a:endParaRPr>
          </a:p>
        </p:txBody>
      </p:sp>
      <p:sp>
        <p:nvSpPr>
          <p:cNvPr id="17" name="Text Box 7"/>
          <p:cNvSpPr txBox="1">
            <a:spLocks noChangeArrowheads="1"/>
          </p:cNvSpPr>
          <p:nvPr/>
        </p:nvSpPr>
        <p:spPr bwMode="auto">
          <a:xfrm>
            <a:off x="6468438" y="2129135"/>
            <a:ext cx="10647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dumb</a:t>
            </a:r>
            <a:endParaRPr lang="es-ES_tradnl" altLang="en-US" sz="2000" i="1" dirty="0">
              <a:solidFill>
                <a:srgbClr val="0000FF"/>
              </a:solidFill>
              <a:latin typeface="Verdana" pitchFamily="34" charset="0"/>
            </a:endParaRPr>
          </a:p>
        </p:txBody>
      </p:sp>
      <p:sp>
        <p:nvSpPr>
          <p:cNvPr id="18" name="Text Box 7"/>
          <p:cNvSpPr txBox="1">
            <a:spLocks noChangeArrowheads="1"/>
          </p:cNvSpPr>
          <p:nvPr/>
        </p:nvSpPr>
        <p:spPr bwMode="auto">
          <a:xfrm>
            <a:off x="6773238" y="2662535"/>
            <a:ext cx="171553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intelligent</a:t>
            </a:r>
            <a:endParaRPr lang="es-ES_tradnl" altLang="en-US" sz="2000" i="1" dirty="0">
              <a:solidFill>
                <a:srgbClr val="0000FF"/>
              </a:solidFill>
              <a:latin typeface="Verdana" pitchFamily="34" charset="0"/>
            </a:endParaRPr>
          </a:p>
        </p:txBody>
      </p:sp>
      <p:sp>
        <p:nvSpPr>
          <p:cNvPr id="19" name="Text Box 7"/>
          <p:cNvSpPr txBox="1">
            <a:spLocks noChangeArrowheads="1"/>
          </p:cNvSpPr>
          <p:nvPr/>
        </p:nvSpPr>
        <p:spPr bwMode="auto">
          <a:xfrm>
            <a:off x="5854557" y="3662525"/>
            <a:ext cx="12121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Selfish</a:t>
            </a:r>
            <a:endParaRPr lang="es-ES_tradnl" altLang="en-US" sz="2000" i="1" dirty="0">
              <a:solidFill>
                <a:srgbClr val="0000FF"/>
              </a:solidFill>
              <a:latin typeface="Verdana" pitchFamily="34" charset="0"/>
            </a:endParaRPr>
          </a:p>
        </p:txBody>
      </p:sp>
      <p:sp>
        <p:nvSpPr>
          <p:cNvPr id="20" name="Text Box 7"/>
          <p:cNvSpPr txBox="1">
            <a:spLocks noChangeArrowheads="1"/>
          </p:cNvSpPr>
          <p:nvPr/>
        </p:nvSpPr>
        <p:spPr bwMode="auto">
          <a:xfrm>
            <a:off x="6568844" y="4124190"/>
            <a:ext cx="10567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brave</a:t>
            </a:r>
            <a:endParaRPr lang="es-ES_tradnl" altLang="en-US" sz="2000" i="1" dirty="0">
              <a:solidFill>
                <a:srgbClr val="0000FF"/>
              </a:solidFill>
              <a:latin typeface="Verdana" pitchFamily="34" charset="0"/>
            </a:endParaRPr>
          </a:p>
        </p:txBody>
      </p:sp>
      <p:sp>
        <p:nvSpPr>
          <p:cNvPr id="21" name="Text Box 7"/>
          <p:cNvSpPr txBox="1">
            <a:spLocks noChangeArrowheads="1"/>
          </p:cNvSpPr>
          <p:nvPr/>
        </p:nvSpPr>
        <p:spPr bwMode="auto">
          <a:xfrm>
            <a:off x="6594960" y="4675909"/>
            <a:ext cx="15584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cowardly</a:t>
            </a:r>
            <a:endParaRPr lang="es-ES_tradnl" altLang="en-US" sz="2000" i="1" dirty="0">
              <a:solidFill>
                <a:srgbClr val="0000FF"/>
              </a:solidFill>
              <a:latin typeface="Verdana" pitchFamily="34" charset="0"/>
            </a:endParaRPr>
          </a:p>
        </p:txBody>
      </p:sp>
    </p:spTree>
    <p:extLst>
      <p:ext uri="{BB962C8B-B14F-4D97-AF65-F5344CB8AC3E}">
        <p14:creationId xmlns:p14="http://schemas.microsoft.com/office/powerpoint/2010/main" val="1163165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52400"/>
            <a:ext cx="13011150" cy="731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73840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err="1" smtClean="0">
                <a:solidFill>
                  <a:srgbClr val="FF0000"/>
                </a:solidFill>
              </a:rPr>
              <a:t>Tarea</a:t>
            </a:r>
            <a:r>
              <a:rPr lang="en-US" dirty="0" smtClean="0">
                <a:solidFill>
                  <a:srgbClr val="FF0000"/>
                </a:solidFill>
              </a:rPr>
              <a:t> # 11</a:t>
            </a:r>
            <a:endParaRPr lang="en-US" dirty="0">
              <a:solidFill>
                <a:srgbClr val="FF0000"/>
              </a:solidFill>
            </a:endParaRPr>
          </a:p>
        </p:txBody>
      </p:sp>
      <p:sp>
        <p:nvSpPr>
          <p:cNvPr id="3" name="Content Placeholder 2"/>
          <p:cNvSpPr>
            <a:spLocks noGrp="1"/>
          </p:cNvSpPr>
          <p:nvPr>
            <p:ph idx="1"/>
          </p:nvPr>
        </p:nvSpPr>
        <p:spPr>
          <a:xfrm>
            <a:off x="0" y="533400"/>
            <a:ext cx="8229600" cy="4525963"/>
          </a:xfrm>
        </p:spPr>
        <p:txBody>
          <a:bodyPr/>
          <a:lstStyle/>
          <a:p>
            <a:r>
              <a:rPr lang="en-US" dirty="0" smtClean="0"/>
              <a:t>Pick 5 adjectives from today’s lesson, find pictures to match your adjectives and paste them to your notebook making sure you label the adjective. You can use people, cartoons or you can draw if you like.</a:t>
            </a:r>
          </a:p>
          <a:p>
            <a:pPr marL="0" indent="0">
              <a:buNone/>
            </a:pPr>
            <a:r>
              <a:rPr lang="en-US" i="1" dirty="0" smtClean="0"/>
              <a:t>For example:</a:t>
            </a:r>
            <a:endParaRPr lang="en-US" i="1" dirty="0"/>
          </a:p>
        </p:txBody>
      </p:sp>
      <p:pic>
        <p:nvPicPr>
          <p:cNvPr id="1026" name="Picture 2" descr="http://img2.wikia.nocookie.net/__cb20130421101222/spongebob/images/1/1b/Lifting_%22weights%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52800" y="4419600"/>
            <a:ext cx="2209800" cy="16646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4.bp.blogspot.com/-4OrMyP2at6s/T9iKvNHkfVI/AAAAAAAAAgY/-qHbnrlG1xc/s1600/Dwayne+Johnson+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4419600"/>
            <a:ext cx="2362200" cy="17716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losthatsportsblog.com/wp-content/uploads/2011/12/Victor-Cruz-99-yard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1571" y="4343400"/>
            <a:ext cx="2873829" cy="1676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36418" y="6209289"/>
            <a:ext cx="2262158" cy="646331"/>
          </a:xfrm>
          <a:prstGeom prst="rect">
            <a:avLst/>
          </a:prstGeom>
          <a:noFill/>
        </p:spPr>
        <p:txBody>
          <a:bodyPr wrap="none" rtlCol="0">
            <a:spAutoFit/>
          </a:bodyPr>
          <a:lstStyle/>
          <a:p>
            <a:r>
              <a:rPr lang="en-US" dirty="0" smtClean="0">
                <a:solidFill>
                  <a:srgbClr val="0000FF"/>
                </a:solidFill>
              </a:rPr>
              <a:t>Dwayne Johnson </a:t>
            </a:r>
            <a:r>
              <a:rPr lang="en-US" dirty="0" err="1" smtClean="0">
                <a:solidFill>
                  <a:srgbClr val="0000FF"/>
                </a:solidFill>
              </a:rPr>
              <a:t>es</a:t>
            </a:r>
            <a:endParaRPr lang="en-US" dirty="0" smtClean="0">
              <a:solidFill>
                <a:srgbClr val="0000FF"/>
              </a:solidFill>
            </a:endParaRPr>
          </a:p>
          <a:p>
            <a:r>
              <a:rPr lang="en-US" b="1" dirty="0" smtClean="0">
                <a:solidFill>
                  <a:srgbClr val="0000FF"/>
                </a:solidFill>
              </a:rPr>
              <a:t>           </a:t>
            </a:r>
            <a:r>
              <a:rPr lang="en-US" b="1" dirty="0" err="1" smtClean="0">
                <a:solidFill>
                  <a:srgbClr val="0000FF"/>
                </a:solidFill>
              </a:rPr>
              <a:t>Fuerte</a:t>
            </a:r>
            <a:r>
              <a:rPr lang="en-US" b="1" dirty="0" smtClean="0">
                <a:solidFill>
                  <a:srgbClr val="0000FF"/>
                </a:solidFill>
              </a:rPr>
              <a:t>.</a:t>
            </a:r>
            <a:endParaRPr lang="en-US" b="1" dirty="0">
              <a:solidFill>
                <a:srgbClr val="0000FF"/>
              </a:solidFill>
            </a:endParaRPr>
          </a:p>
        </p:txBody>
      </p:sp>
      <p:sp>
        <p:nvSpPr>
          <p:cNvPr id="8" name="TextBox 7"/>
          <p:cNvSpPr txBox="1"/>
          <p:nvPr/>
        </p:nvSpPr>
        <p:spPr>
          <a:xfrm>
            <a:off x="3581400" y="6172200"/>
            <a:ext cx="1800493" cy="646331"/>
          </a:xfrm>
          <a:prstGeom prst="rect">
            <a:avLst/>
          </a:prstGeom>
          <a:noFill/>
        </p:spPr>
        <p:txBody>
          <a:bodyPr wrap="none" rtlCol="0">
            <a:spAutoFit/>
          </a:bodyPr>
          <a:lstStyle/>
          <a:p>
            <a:r>
              <a:rPr lang="en-US" dirty="0" smtClean="0">
                <a:solidFill>
                  <a:srgbClr val="0000FF"/>
                </a:solidFill>
              </a:rPr>
              <a:t>Bob </a:t>
            </a:r>
            <a:r>
              <a:rPr lang="en-US" dirty="0" err="1" smtClean="0">
                <a:solidFill>
                  <a:srgbClr val="0000FF"/>
                </a:solidFill>
              </a:rPr>
              <a:t>Esponja</a:t>
            </a:r>
            <a:r>
              <a:rPr lang="en-US" dirty="0" smtClean="0">
                <a:solidFill>
                  <a:srgbClr val="0000FF"/>
                </a:solidFill>
              </a:rPr>
              <a:t> </a:t>
            </a:r>
            <a:r>
              <a:rPr lang="en-US" dirty="0" err="1" smtClean="0">
                <a:solidFill>
                  <a:srgbClr val="0000FF"/>
                </a:solidFill>
              </a:rPr>
              <a:t>es</a:t>
            </a:r>
            <a:endParaRPr lang="en-US" dirty="0" smtClean="0">
              <a:solidFill>
                <a:srgbClr val="0000FF"/>
              </a:solidFill>
            </a:endParaRPr>
          </a:p>
          <a:p>
            <a:r>
              <a:rPr lang="en-US" b="1" dirty="0" smtClean="0">
                <a:solidFill>
                  <a:srgbClr val="0000FF"/>
                </a:solidFill>
              </a:rPr>
              <a:t>        </a:t>
            </a:r>
            <a:r>
              <a:rPr lang="en-US" b="1" dirty="0" err="1" smtClean="0">
                <a:solidFill>
                  <a:srgbClr val="0000FF"/>
                </a:solidFill>
              </a:rPr>
              <a:t>Debil</a:t>
            </a:r>
            <a:r>
              <a:rPr lang="en-US" b="1" dirty="0" smtClean="0">
                <a:solidFill>
                  <a:srgbClr val="0000FF"/>
                </a:solidFill>
              </a:rPr>
              <a:t>.</a:t>
            </a:r>
            <a:endParaRPr lang="en-US" b="1" dirty="0">
              <a:solidFill>
                <a:srgbClr val="0000FF"/>
              </a:solidFill>
            </a:endParaRPr>
          </a:p>
        </p:txBody>
      </p:sp>
      <p:sp>
        <p:nvSpPr>
          <p:cNvPr id="9" name="TextBox 8"/>
          <p:cNvSpPr txBox="1"/>
          <p:nvPr/>
        </p:nvSpPr>
        <p:spPr>
          <a:xfrm>
            <a:off x="6629400" y="6135469"/>
            <a:ext cx="1659429" cy="646331"/>
          </a:xfrm>
          <a:prstGeom prst="rect">
            <a:avLst/>
          </a:prstGeom>
          <a:noFill/>
        </p:spPr>
        <p:txBody>
          <a:bodyPr wrap="none" rtlCol="0">
            <a:spAutoFit/>
          </a:bodyPr>
          <a:lstStyle/>
          <a:p>
            <a:r>
              <a:rPr lang="en-US" dirty="0" smtClean="0">
                <a:solidFill>
                  <a:srgbClr val="0000FF"/>
                </a:solidFill>
              </a:rPr>
              <a:t>Victor Cruz </a:t>
            </a:r>
            <a:r>
              <a:rPr lang="en-US" dirty="0" err="1" smtClean="0">
                <a:solidFill>
                  <a:srgbClr val="0000FF"/>
                </a:solidFill>
              </a:rPr>
              <a:t>es</a:t>
            </a:r>
            <a:endParaRPr lang="en-US" dirty="0" smtClean="0">
              <a:solidFill>
                <a:srgbClr val="0000FF"/>
              </a:solidFill>
            </a:endParaRPr>
          </a:p>
          <a:p>
            <a:r>
              <a:rPr lang="en-US" b="1" dirty="0" smtClean="0">
                <a:solidFill>
                  <a:srgbClr val="0000FF"/>
                </a:solidFill>
              </a:rPr>
              <a:t>     Atletico.</a:t>
            </a:r>
            <a:endParaRPr lang="en-US" b="1" dirty="0">
              <a:solidFill>
                <a:srgbClr val="0000FF"/>
              </a:solidFill>
            </a:endParaRPr>
          </a:p>
        </p:txBody>
      </p:sp>
    </p:spTree>
    <p:extLst>
      <p:ext uri="{BB962C8B-B14F-4D97-AF65-F5344CB8AC3E}">
        <p14:creationId xmlns:p14="http://schemas.microsoft.com/office/powerpoint/2010/main" val="124459493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2808</TotalTime>
  <Words>213</Words>
  <Application>Microsoft Office PowerPoint</Application>
  <PresentationFormat>On-screen Show (4:3)</PresentationFormat>
  <Paragraphs>93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Default Design</vt:lpstr>
      <vt:lpstr>Me llamo ________        Clase 602 La fecha es el 15 de octubre del 2015</vt:lpstr>
      <vt:lpstr>Vocabulario:</vt:lpstr>
      <vt:lpstr>PowerPoint Presentation</vt:lpstr>
      <vt:lpstr>PowerPoint Presentation</vt:lpstr>
      <vt:lpstr>PowerPoint Presentation</vt:lpstr>
      <vt:lpstr>Otros adjetivos</vt:lpstr>
      <vt:lpstr>PowerPoint Presentation</vt:lpstr>
      <vt:lpstr>Tarea # 11</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        Clase 9N La fecha es el 25 de octubre del 2011</dc:title>
  <dc:creator>Helen Zumaeta</dc:creator>
  <cp:lastModifiedBy>Helen Zumaeta</cp:lastModifiedBy>
  <cp:revision>29</cp:revision>
  <cp:lastPrinted>2014-10-01T18:27:40Z</cp:lastPrinted>
  <dcterms:created xsi:type="dcterms:W3CDTF">2011-10-25T16:39:42Z</dcterms:created>
  <dcterms:modified xsi:type="dcterms:W3CDTF">2015-10-15T15:31:54Z</dcterms:modified>
</cp:coreProperties>
</file>